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  <p:sldMasterId id="2147483713" r:id="rId3"/>
    <p:sldMasterId id="2147483726" r:id="rId4"/>
  </p:sldMasterIdLst>
  <p:notesMasterIdLst>
    <p:notesMasterId r:id="rId13"/>
  </p:notesMasterIdLst>
  <p:handoutMasterIdLst>
    <p:handoutMasterId r:id="rId14"/>
  </p:handoutMasterIdLst>
  <p:sldIdLst>
    <p:sldId id="428" r:id="rId5"/>
    <p:sldId id="425" r:id="rId6"/>
    <p:sldId id="443" r:id="rId7"/>
    <p:sldId id="442" r:id="rId8"/>
    <p:sldId id="440" r:id="rId9"/>
    <p:sldId id="444" r:id="rId10"/>
    <p:sldId id="421" r:id="rId11"/>
    <p:sldId id="44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pos="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Валерия" initials="В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02C"/>
    <a:srgbClr val="57585A"/>
    <a:srgbClr val="FF0000"/>
    <a:srgbClr val="C01533"/>
    <a:srgbClr val="F15943"/>
    <a:srgbClr val="E6926C"/>
    <a:srgbClr val="F4CFBE"/>
    <a:srgbClr val="B8B8B8"/>
    <a:srgbClr val="8A8A8A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9755" autoAdjust="0"/>
  </p:normalViewPr>
  <p:slideViewPr>
    <p:cSldViewPr>
      <p:cViewPr>
        <p:scale>
          <a:sx n="80" d="100"/>
          <a:sy n="80" d="100"/>
        </p:scale>
        <p:origin x="-1133" y="-226"/>
      </p:cViewPr>
      <p:guideLst>
        <p:guide orient="horz" pos="2160"/>
        <p:guide pos="7423"/>
        <p:guide pos="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4667838011032"/>
          <c:y val="0.17968547028104123"/>
          <c:w val="0.42148434114750355"/>
          <c:h val="0.626951013037077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банков в 2024 г., %</c:v>
                </c:pt>
              </c:strCache>
            </c:strRef>
          </c:tx>
          <c:dPt>
            <c:idx val="0"/>
            <c:bubble3D val="0"/>
            <c:spPr>
              <a:solidFill>
                <a:srgbClr val="C7102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6B-47CA-BD20-4C8FE8782043}"/>
              </c:ext>
            </c:extLst>
          </c:dPt>
          <c:dPt>
            <c:idx val="1"/>
            <c:bubble3D val="0"/>
            <c:spPr>
              <a:solidFill>
                <a:srgbClr val="F1594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6B-47CA-BD20-4C8FE8782043}"/>
              </c:ext>
            </c:extLst>
          </c:dPt>
          <c:dPt>
            <c:idx val="2"/>
            <c:bubble3D val="0"/>
            <c:spPr>
              <a:solidFill>
                <a:srgbClr val="FF717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6B-47CA-BD20-4C8FE8782043}"/>
              </c:ext>
            </c:extLst>
          </c:dPt>
          <c:dPt>
            <c:idx val="3"/>
            <c:bubble3D val="0"/>
            <c:spPr>
              <a:solidFill>
                <a:srgbClr val="E6926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6B-47CA-BD20-4C8FE8782043}"/>
              </c:ext>
            </c:extLst>
          </c:dPt>
          <c:dPt>
            <c:idx val="4"/>
            <c:bubble3D val="0"/>
            <c:spPr>
              <a:solidFill>
                <a:srgbClr val="F4CFB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6B-47CA-BD20-4C8FE8782043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6B-47CA-BD20-4C8FE878204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6B-47CA-BD20-4C8FE8782043}"/>
              </c:ext>
            </c:extLst>
          </c:dPt>
          <c:dLbls>
            <c:dLbl>
              <c:idx val="0"/>
              <c:layout>
                <c:manualLayout>
                  <c:x val="8.3040864455346905E-2"/>
                  <c:y val="5.35379031828773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rgbClr val="C7102C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6B-47CA-BD20-4C8FE8782043}"/>
                </c:ext>
              </c:extLst>
            </c:dLbl>
            <c:dLbl>
              <c:idx val="1"/>
              <c:layout>
                <c:manualLayout>
                  <c:x val="-6.1212292585119199E-3"/>
                  <c:y val="7.1548876558694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6B-47CA-BD20-4C8FE8782043}"/>
                </c:ext>
              </c:extLst>
            </c:dLbl>
            <c:dLbl>
              <c:idx val="2"/>
              <c:layout>
                <c:manualLayout>
                  <c:x val="-5.336755354865224E-2"/>
                  <c:y val="-5.215160762914103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6B-47CA-BD20-4C8FE8782043}"/>
                </c:ext>
              </c:extLst>
            </c:dLbl>
            <c:dLbl>
              <c:idx val="3"/>
              <c:layout>
                <c:manualLayout>
                  <c:x val="-4.9989958613421079E-2"/>
                  <c:y val="-5.0084213591086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6B-47CA-BD20-4C8FE8782043}"/>
                </c:ext>
              </c:extLst>
            </c:dLbl>
            <c:dLbl>
              <c:idx val="4"/>
              <c:layout>
                <c:manualLayout>
                  <c:x val="-2.8565736539722119E-2"/>
                  <c:y val="-6.2963011371651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6B-47CA-BD20-4C8FE8782043}"/>
                </c:ext>
              </c:extLst>
            </c:dLbl>
            <c:dLbl>
              <c:idx val="5"/>
              <c:layout>
                <c:manualLayout>
                  <c:x val="-1.2111369584919257E-2"/>
                  <c:y val="-6.2962949721167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1856558119685169E-2"/>
                      <c:h val="6.14547754284184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16B-47CA-BD20-4C8FE8782043}"/>
                </c:ext>
              </c:extLst>
            </c:dLbl>
            <c:dLbl>
              <c:idx val="6"/>
              <c:layout>
                <c:manualLayout>
                  <c:x val="4.0808195056745884E-3"/>
                  <c:y val="-6.8686921496347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6B-47CA-BD20-4C8FE8782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Гемабанк </c:v>
                </c:pt>
                <c:pt idx="1">
                  <c:v>Криоцентр </c:v>
                </c:pt>
                <c:pt idx="2">
                  <c:v>Московский БСК «Мать и дитя»</c:v>
                </c:pt>
                <c:pt idx="3">
                  <c:v>Покровский БСК</c:v>
                </c:pt>
                <c:pt idx="4">
                  <c:v>Поволожский БСК</c:v>
                </c:pt>
                <c:pt idx="5">
                  <c:v>Транс-Технологии</c:v>
                </c:pt>
                <c:pt idx="6">
                  <c:v>Другие БСК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0.42</c:v>
                </c:pt>
                <c:pt idx="1">
                  <c:v>0.27</c:v>
                </c:pt>
                <c:pt idx="2">
                  <c:v>0.14000000000000001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16B-47CA-BD20-4C8FE8782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spcAft>
                <a:spcPts val="0"/>
              </a:spcAft>
              <a:defRPr sz="1400" b="1" i="0" u="none" strike="noStrike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532971130779706"/>
          <c:y val="8.276009600831373E-2"/>
          <c:w val="0.20127869022783476"/>
          <c:h val="0.7440231178017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Aft>
              <a:spcPts val="0"/>
            </a:spcAft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yriad Pro" panose="020B0503030403020204" pitchFamily="34" charset="0"/>
        </a:defRPr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3-20T14:12:35.772" idx="6">
    <p:pos x="5972" y="-29"/>
    <p:text>Лучше актуализировать данные, внести цифры за 2025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BB77-0741-46B2-845F-2EF32DFDE49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3E71-D9F7-4494-9CD5-2BA7C703F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CD7C0-6624-461E-B002-5DF37525E95F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2001A-EEA8-4494-B915-C6F89B8A7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2913-F1FD-4D09-B255-B54C9C68CD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2913-F1FD-4D09-B255-B54C9C68CD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C2913-F1FD-4D09-B255-B54C9C68CD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2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2913-F1FD-4D09-B255-B54C9C68CD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3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2913-F1FD-4D09-B255-B54C9C68CD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6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3388-5E54-4A57-8FE6-FDE75D809701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025-7276-4D0B-BC23-00D682CEA361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8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8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238-3595-460A-B5BB-7343D745485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6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6839911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6207-21A9-463F-88E3-CB49849CD46A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3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D200-A7C1-4A46-87BB-2D67C67066A2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0281-34E4-4DFB-8468-D541C6DE0C52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5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BA67-F4AE-4434-B6D2-D0C8927C1924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2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1238-CFAD-4614-B375-C34F32FB03A9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0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CF5-CEF7-41EF-B6A3-44FD834F3E0F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0C7D-2EA3-4C1E-8CA2-472C52C6E1AA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FEED-ED5C-4BB2-8749-D8AC1B7201F8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6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2C18-D3B9-4C9B-A927-A781DAAEB679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3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D926-4848-435D-B2F6-00F0E5397726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85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4FBB-E46B-4C30-87B7-67D8354F2E4E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06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8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FADE-B64C-4D43-B900-C1483518C79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02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3591125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10AB-B71F-4DD9-8FBF-ACDE0665948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132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267-CC7C-44A6-B71D-FC1DEA5B8A65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166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277A-5AF8-49FD-98AB-5DA79263451E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2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357D-2AD8-424F-900E-556043DF2693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5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32C5-1D52-4415-8C6C-816ACCD69886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5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A28A-2B16-4D93-B73D-E3E3A8B4218E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70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E23-6E47-4480-912F-131EA592B367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41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C8E4-B3E5-4A81-8A0E-62C3ADCD057D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68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6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4A46-1E83-4C1A-87FC-961A5D57FFDD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8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3C-CEC2-44F8-9C50-13633A6461AA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92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4A20-BF7E-468D-9697-F4DD94AA1CA5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2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8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D3A9-D359-4F06-8987-1EFCEA4C0004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7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10AB-B71F-4DD9-8FBF-ACDE0665948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1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10AB-B71F-4DD9-8FBF-ACDE0665948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27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A267-CC7C-44A6-B71D-FC1DEA5B8A65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89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277A-5AF8-49FD-98AB-5DA79263451E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4E1F-AA2C-459B-9E03-55F7997EF136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50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357D-2AD8-424F-900E-556043DF2693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3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32C5-1D52-4415-8C6C-816ACCD69886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3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3E23-6E47-4480-912F-131EA592B367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8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C8E4-B3E5-4A81-8A0E-62C3ADCD057D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9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6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4A46-1E83-4C1A-87FC-961A5D57FFDD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60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3C-CEC2-44F8-9C50-13633A6461AA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5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4A20-BF7E-468D-9697-F4DD94AA1CA5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55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8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D3A9-D359-4F06-8987-1EFCEA4C0004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1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10AB-B71F-4DD9-8FBF-ACDE0665948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5056-2CDF-4489-AB05-BD410A558BC3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5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954-9489-41C4-BA6B-92F48CADAF4A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91D4-30E7-4F9D-BE25-9F384DA782D8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6"/>
            <a:ext cx="393192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6211-16C1-4A8B-AA1F-4D8875D86598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F9D4-E87B-4A7D-9E16-EF547D979663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9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4303BE-31F1-4A3A-9A94-0392D7DA1EDC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EF9D12-6144-4E52-891A-9C5E9B279CE7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44A790-67B1-4B58-AE36-F5A9512EF8B7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44A790-67B1-4B58-AE36-F5A9512EF8B7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4BE9-B852-418E-89D8-ADDFEA74F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Wingdings 2" panose="05020102010507070707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Wingdings 2" panose="05020102010507070707" pitchFamily="18" charset="2"/>
        <a:buChar char="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Wingdings 2" panose="05020102010507070707" pitchFamily="18" charset="2"/>
        <a:buChar char="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8C28647-24F7-829A-CCAF-C750F5494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3" t="6290" r="12357" b="8805"/>
          <a:stretch/>
        </p:blipFill>
        <p:spPr>
          <a:xfrm>
            <a:off x="4871864" y="620688"/>
            <a:ext cx="7320136" cy="5636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BE486-C017-22D9-71A2-D0526A268668}"/>
              </a:ext>
            </a:extLst>
          </p:cNvPr>
          <p:cNvSpPr txBox="1"/>
          <p:nvPr/>
        </p:nvSpPr>
        <p:spPr>
          <a:xfrm>
            <a:off x="690931" y="2469305"/>
            <a:ext cx="5333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D72D2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3200" b="1" dirty="0">
                <a:solidFill>
                  <a:srgbClr val="D72D2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ПАО «ММЦБ»</a:t>
            </a:r>
          </a:p>
          <a:p>
            <a:r>
              <a:rPr lang="ru-RU" sz="3200" b="1" dirty="0">
                <a:latin typeface="Myriad Pro" panose="020B0503030403020204" pitchFamily="34" charset="0"/>
                <a:cs typeface="Arial" panose="020B0604020202020204" pitchFamily="34" charset="0"/>
              </a:rPr>
              <a:t>За 2025 год</a:t>
            </a:r>
            <a:br>
              <a:rPr lang="ru-RU" sz="3200" b="1" dirty="0"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Myriad Pro" panose="020B0503030403020204" pitchFamily="34" charset="0"/>
                <a:cs typeface="Arial" panose="020B0604020202020204" pitchFamily="34" charset="0"/>
              </a:rPr>
              <a:t>ПО РСБУ</a:t>
            </a:r>
            <a:r>
              <a:rPr lang="en-US" sz="3200" b="1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5F983B-ACC8-82BC-6B48-5B340A1BB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3" y="1196752"/>
            <a:ext cx="3399490" cy="687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BB436D-67FF-7140-E798-44C85C593176}"/>
              </a:ext>
            </a:extLst>
          </p:cNvPr>
          <p:cNvSpPr txBox="1"/>
          <p:nvPr/>
        </p:nvSpPr>
        <p:spPr>
          <a:xfrm>
            <a:off x="665626" y="4869160"/>
            <a:ext cx="571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>
                <a:latin typeface="Myriad Pro" panose="020B0503030403020204" pitchFamily="34" charset="0"/>
              </a:rPr>
              <a:t>Гемабанк</a:t>
            </a:r>
            <a:r>
              <a:rPr lang="ru-RU" sz="1500" dirty="0">
                <a:latin typeface="Myriad Pro" panose="020B0503030403020204" pitchFamily="34" charset="0"/>
              </a:rPr>
              <a:t> — </a:t>
            </a:r>
            <a:r>
              <a:rPr lang="ru-RU" sz="1600" dirty="0"/>
              <a:t>биотехнологическая компания, разрабатывает препараты и развивает сервисы для профилактики и терапии в онкогематологии, иммунологии и неврологии.</a:t>
            </a:r>
            <a:endParaRPr lang="ru-RU" sz="15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A0F355-C4E8-4181-A880-AA7DF839A38E}"/>
              </a:ext>
            </a:extLst>
          </p:cNvPr>
          <p:cNvSpPr/>
          <p:nvPr/>
        </p:nvSpPr>
        <p:spPr>
          <a:xfrm>
            <a:off x="0" y="1"/>
            <a:ext cx="9480376" cy="548680"/>
          </a:xfrm>
          <a:prstGeom prst="rect">
            <a:avLst/>
          </a:prstGeom>
          <a:solidFill>
            <a:srgbClr val="C7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Основные события за 2025 год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F3897CC-7F35-4B5D-9EBD-685863EE6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8018" r="3696" b="19220"/>
          <a:stretch/>
        </p:blipFill>
        <p:spPr>
          <a:xfrm>
            <a:off x="9624392" y="22313"/>
            <a:ext cx="2523928" cy="504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13" y="836712"/>
            <a:ext cx="120115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Myriad Pro" pitchFamily="34" charset="0"/>
              </a:rPr>
              <a:t/>
            </a:r>
            <a:br>
              <a:rPr lang="ru-RU" dirty="0">
                <a:latin typeface="Myriad Pro" pitchFamily="34" charset="0"/>
              </a:rPr>
            </a:br>
            <a:endParaRPr lang="ru-RU" dirty="0"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Увеличена база хранения образцов до </a:t>
            </a:r>
            <a:r>
              <a:rPr lang="ru-RU" b="1" dirty="0">
                <a:latin typeface="Myriad Pro" pitchFamily="34" charset="0"/>
              </a:rPr>
              <a:t>47 226 образца</a:t>
            </a:r>
            <a:r>
              <a:rPr lang="ru-RU" dirty="0">
                <a:latin typeface="Myriad Pro" pitchFamily="34" charset="0"/>
              </a:rPr>
              <a:t>. Всего в 2025 году принято на хранение</a:t>
            </a:r>
            <a:br>
              <a:rPr lang="ru-RU" dirty="0">
                <a:latin typeface="Myriad Pro" pitchFamily="34" charset="0"/>
              </a:rPr>
            </a:br>
            <a:r>
              <a:rPr lang="ru-RU" dirty="0">
                <a:latin typeface="Myriad Pro" pitchFamily="34" charset="0"/>
              </a:rPr>
              <a:t> на </a:t>
            </a:r>
            <a:r>
              <a:rPr lang="ru-RU" b="1" dirty="0">
                <a:latin typeface="Myriad Pro" pitchFamily="34" charset="0"/>
              </a:rPr>
              <a:t>15%</a:t>
            </a:r>
            <a:r>
              <a:rPr lang="ru-RU" dirty="0">
                <a:latin typeface="Myriad Pro" pitchFamily="34" charset="0"/>
              </a:rPr>
              <a:t> больше образцов, чем в 2024.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dirty="0"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Проведен анализ рынка персональных банков стволовых клеток на территории РФ. Анализ показал, что крупнейшая доля по количеству образцов принадлежит </a:t>
            </a:r>
            <a:r>
              <a:rPr lang="ru-RU" dirty="0" err="1">
                <a:latin typeface="Myriad Pro" pitchFamily="34" charset="0"/>
              </a:rPr>
              <a:t>Гемабанку</a:t>
            </a:r>
            <a:r>
              <a:rPr lang="ru-RU" dirty="0">
                <a:latin typeface="Myriad Pro" pitchFamily="34" charset="0"/>
              </a:rPr>
              <a:t> и составляет — </a:t>
            </a:r>
            <a:r>
              <a:rPr lang="ru-RU" b="1" dirty="0" smtClean="0">
                <a:latin typeface="Myriad Pro" pitchFamily="34" charset="0"/>
              </a:rPr>
              <a:t>42%.</a:t>
            </a:r>
            <a:r>
              <a:rPr lang="ru-RU" dirty="0">
                <a:latin typeface="Myriad Pro" pitchFamily="34" charset="0"/>
              </a:rPr>
              <a:t/>
            </a:r>
            <a:br>
              <a:rPr lang="ru-RU" dirty="0">
                <a:latin typeface="Myriad Pro" pitchFamily="34" charset="0"/>
              </a:rPr>
            </a:br>
            <a:endParaRPr lang="ru-RU" dirty="0">
              <a:latin typeface="Myriad Pro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АКРА подтвердило «ММЦБ» кредитный рейтинг BBВ- (RU) ПРОГНОЗ «СТАБИЛЬНЫЙ».</a:t>
            </a:r>
            <a:r>
              <a:rPr lang="ru-RU" dirty="0">
                <a:solidFill>
                  <a:srgbClr val="FF0000"/>
                </a:solidFill>
                <a:latin typeface="Myriad Pro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yriad Pro" pitchFamily="34" charset="0"/>
              </a:rPr>
            </a:br>
            <a:endParaRPr lang="ru-RU" dirty="0">
              <a:solidFill>
                <a:srgbClr val="FF0000"/>
              </a:solidFill>
              <a:latin typeface="Myriad Pro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Было выдано </a:t>
            </a:r>
            <a:r>
              <a:rPr lang="ru-RU" b="1" dirty="0">
                <a:latin typeface="Myriad Pro" pitchFamily="34" charset="0"/>
              </a:rPr>
              <a:t>9</a:t>
            </a:r>
            <a:r>
              <a:rPr lang="ru-RU" dirty="0">
                <a:latin typeface="Myriad Pro" pitchFamily="34" charset="0"/>
              </a:rPr>
              <a:t> образцов для трансплантации.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ru-RU" dirty="0">
                <a:latin typeface="Myriad Pro" pitchFamily="34" charset="0"/>
              </a:rPr>
              <a:t>Образцы применялись для лечения аутизма, органического поражения головного мозга и ДЦП. Всего </a:t>
            </a:r>
            <a:r>
              <a:rPr lang="ru-RU" dirty="0" err="1">
                <a:latin typeface="Myriad Pro" pitchFamily="34" charset="0"/>
              </a:rPr>
              <a:t>Гемабанком</a:t>
            </a:r>
            <a:r>
              <a:rPr lang="ru-RU" dirty="0">
                <a:latin typeface="Myriad Pro" pitchFamily="34" charset="0"/>
              </a:rPr>
              <a:t> на конец 2025 г. было выдано </a:t>
            </a:r>
            <a:r>
              <a:rPr lang="ru-RU" b="1" dirty="0">
                <a:latin typeface="Myriad Pro" pitchFamily="34" charset="0"/>
              </a:rPr>
              <a:t>72</a:t>
            </a:r>
            <a:r>
              <a:rPr lang="ru-RU" dirty="0">
                <a:latin typeface="Myriad Pro" pitchFamily="34" charset="0"/>
              </a:rPr>
              <a:t> образца для трансплантации. </a:t>
            </a:r>
            <a:br>
              <a:rPr lang="ru-RU" dirty="0">
                <a:latin typeface="Myriad Pro" pitchFamily="34" charset="0"/>
              </a:rPr>
            </a:br>
            <a:endParaRPr lang="ru-RU" dirty="0">
              <a:latin typeface="Myriad Pro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Повышена стоимость на базовый тариф по заготовке пуповинной крови до 69 тыс. руб. и на базовый тариф </a:t>
            </a:r>
            <a:br>
              <a:rPr lang="ru-RU" dirty="0">
                <a:latin typeface="Myriad Pro" pitchFamily="34" charset="0"/>
              </a:rPr>
            </a:br>
            <a:r>
              <a:rPr lang="ru-RU" dirty="0">
                <a:latin typeface="Myriad Pro" pitchFamily="34" charset="0"/>
              </a:rPr>
              <a:t>по хранению пупочного канатика до 9 тыс. руб. в год.</a:t>
            </a:r>
            <a:br>
              <a:rPr lang="ru-RU" dirty="0">
                <a:latin typeface="Myriad Pro" pitchFamily="34" charset="0"/>
              </a:rPr>
            </a:br>
            <a:endParaRPr lang="ru-RU" dirty="0">
              <a:latin typeface="Myriad Pro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Запущены новые тарифы: «Долголетие» сроком на 50 лет и </a:t>
            </a:r>
          </a:p>
          <a:p>
            <a:pPr lvl="0"/>
            <a:r>
              <a:rPr lang="ru-RU" dirty="0">
                <a:latin typeface="Myriad Pro" pitchFamily="34" charset="0"/>
              </a:rPr>
              <a:t>       «Комплексное хранение» для всех видов биоматериала за 12 000 рублей в год.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9B225777-4696-C41F-4EC6-7510F8D6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6492874"/>
            <a:ext cx="46993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DF64BE9-B852-418E-89D8-ADDFEA74F097}" type="slidenum">
              <a:rPr lang="ru-RU" smtClean="0">
                <a:solidFill>
                  <a:schemeClr val="bg2">
                    <a:lumMod val="50000"/>
                  </a:schemeClr>
                </a:solidFill>
              </a:rPr>
              <a:pPr/>
              <a:t>2</a:t>
            </a:fld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A0F355-C4E8-4181-A880-AA7DF839A38E}"/>
              </a:ext>
            </a:extLst>
          </p:cNvPr>
          <p:cNvSpPr/>
          <p:nvPr/>
        </p:nvSpPr>
        <p:spPr>
          <a:xfrm>
            <a:off x="0" y="1"/>
            <a:ext cx="9480376" cy="548680"/>
          </a:xfrm>
          <a:prstGeom prst="rect">
            <a:avLst/>
          </a:prstGeom>
          <a:solidFill>
            <a:srgbClr val="C7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Основные события за 2025 год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F3897CC-7F35-4B5D-9EBD-685863EE6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8018" r="3696" b="19220"/>
          <a:stretch/>
        </p:blipFill>
        <p:spPr>
          <a:xfrm>
            <a:off x="9624392" y="22313"/>
            <a:ext cx="2523928" cy="504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753" y="1052736"/>
            <a:ext cx="12011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Получены положительные результаты тестирования </a:t>
            </a:r>
            <a:r>
              <a:rPr lang="ru-RU" dirty="0" err="1">
                <a:latin typeface="Myriad Pro" pitchFamily="34" charset="0"/>
              </a:rPr>
              <a:t>In-Vitro</a:t>
            </a:r>
            <a:r>
              <a:rPr lang="ru-RU" dirty="0">
                <a:latin typeface="Myriad Pro" pitchFamily="34" charset="0"/>
              </a:rPr>
              <a:t> разработанных ранее </a:t>
            </a:r>
            <a:r>
              <a:rPr lang="ru-RU" dirty="0" err="1">
                <a:latin typeface="Myriad Pro" pitchFamily="34" charset="0"/>
              </a:rPr>
              <a:t>гентерапевтических</a:t>
            </a:r>
            <a:r>
              <a:rPr lang="ru-RU" dirty="0">
                <a:latin typeface="Myriad Pro" pitchFamily="34" charset="0"/>
              </a:rPr>
              <a:t> конструкций препаратов-кандидатов для лечения гемофилии А и В. Запущено тестирование препаратов-кандидатов </a:t>
            </a:r>
            <a:r>
              <a:rPr lang="ru-RU" dirty="0" err="1">
                <a:latin typeface="Myriad Pro" pitchFamily="34" charset="0"/>
              </a:rPr>
              <a:t>In-Vivo</a:t>
            </a:r>
            <a:r>
              <a:rPr lang="ru-RU" dirty="0">
                <a:latin typeface="Myriad Pro" pitchFamily="34" charset="0"/>
              </a:rPr>
              <a:t> (на мышах) с целью подбора минимальной эффективной дозы препаратов.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latin typeface="Myriad Pro" pitchFamily="34" charset="0"/>
              </a:rPr>
              <a:t>Алор</a:t>
            </a:r>
            <a:r>
              <a:rPr lang="ru-RU" dirty="0">
                <a:latin typeface="Myriad Pro" pitchFamily="34" charset="0"/>
              </a:rPr>
              <a:t> брокер опубликовал аналитическое исследование по </a:t>
            </a:r>
            <a:r>
              <a:rPr lang="ru-RU" dirty="0" err="1">
                <a:latin typeface="Myriad Pro" pitchFamily="34" charset="0"/>
              </a:rPr>
              <a:t>Гемабанку</a:t>
            </a:r>
            <a:r>
              <a:rPr lang="ru-RU" dirty="0">
                <a:latin typeface="Myriad Pro" pitchFamily="34" charset="0"/>
              </a:rPr>
              <a:t> с рекомендацией «покупать», целевой ценой </a:t>
            </a:r>
            <a:r>
              <a:rPr lang="ru-RU" b="1" dirty="0">
                <a:latin typeface="Myriad Pro" pitchFamily="34" charset="0"/>
              </a:rPr>
              <a:t>199,4 руб</a:t>
            </a:r>
            <a:r>
              <a:rPr lang="ru-RU" dirty="0">
                <a:latin typeface="Myriad Pro" pitchFamily="34" charset="0"/>
              </a:rPr>
              <a:t>. за одну обыкновенную акцию.</a:t>
            </a:r>
          </a:p>
          <a:p>
            <a:endParaRPr lang="ru-RU" dirty="0"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Myriad Pro" pitchFamily="34" charset="0"/>
              </a:rPr>
              <a:t>В течение 2025 года было выплачено </a:t>
            </a:r>
            <a:r>
              <a:rPr lang="ru-RU" b="1" dirty="0">
                <a:latin typeface="Myriad Pro" pitchFamily="34" charset="0"/>
              </a:rPr>
              <a:t>111 469 </a:t>
            </a:r>
            <a:r>
              <a:rPr lang="ru-RU" dirty="0">
                <a:latin typeface="Myriad Pro" pitchFamily="34" charset="0"/>
              </a:rPr>
              <a:t>тыс. рублей дивидендов.</a:t>
            </a:r>
            <a:br>
              <a:rPr lang="ru-RU" dirty="0">
                <a:latin typeface="Myriad Pro" pitchFamily="34" charset="0"/>
              </a:rPr>
            </a:br>
            <a:endParaRPr lang="ru-RU" dirty="0">
              <a:latin typeface="Myriad Pro" pitchFamily="34" charset="0"/>
            </a:endParaRPr>
          </a:p>
          <a:p>
            <a:r>
              <a:rPr lang="ru-RU" dirty="0">
                <a:latin typeface="Myriad Pro" pitchFamily="34" charset="0"/>
              </a:rPr>
              <a:t/>
            </a:r>
            <a:br>
              <a:rPr lang="ru-RU" dirty="0">
                <a:latin typeface="Myriad Pro" pitchFamily="34" charset="0"/>
              </a:rPr>
            </a:br>
            <a:endParaRPr lang="ru-RU" dirty="0">
              <a:latin typeface="Myriad Pr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E5EBA139-E846-BE3A-1776-5E06ABC4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6492874"/>
            <a:ext cx="46993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DF64BE9-B852-418E-89D8-ADDFEA74F097}" type="slidenum">
              <a:rPr lang="ru-RU" smtClean="0">
                <a:solidFill>
                  <a:schemeClr val="bg2">
                    <a:lumMod val="50000"/>
                  </a:schemeClr>
                </a:solidFill>
              </a:rPr>
              <a:pPr/>
              <a:t>3</a:t>
            </a:fld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"/>
            <a:ext cx="9480376" cy="548680"/>
          </a:xfrm>
          <a:prstGeom prst="rect">
            <a:avLst/>
          </a:prstGeom>
          <a:solidFill>
            <a:srgbClr val="C7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Обзор фин. результатов по РСБУ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5603296"/>
            <a:ext cx="10991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Увеличение выручки в 2025 году в сочетании с эффективным контролем расходов обеспечило рост операционной прибыли (EBITDA) и сохранение высокой маржинальности бизнеса.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6341258"/>
            <a:ext cx="116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*EBITDA – прибыль до уплаты процентов по привлеченным кредитам и займам, налога на прибыль и амортизации, без учета полученных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процентов. Данный показатель отражает денежный поток от операционной деятельности Компании, который остается в распоряжении кредиторов, инвесторов и учредителей.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781" y="628883"/>
            <a:ext cx="616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Основные показатели ОФР за 2025 г.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9063" y="6301133"/>
            <a:ext cx="11653406" cy="0"/>
          </a:xfrm>
          <a:prstGeom prst="line">
            <a:avLst/>
          </a:prstGeom>
          <a:ln w="28575">
            <a:solidFill>
              <a:srgbClr val="C01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20136" y="1421938"/>
            <a:ext cx="446387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Выручка компании за 2025 год увеличилась 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7102C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8%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по сравнению с аналогичным периодом 2024 года, достигнув 376,7 млн руб.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Показатель EBITDA вырос на 8% до 180,4 млн руб., при этом рентабельность по EBITDA сохранилась на уровне 48%, что подтверждает стабильную операционную эффективность.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Сальдо прочих доходов и расходов улучшилось на 34% по сравнению с аналогичным периодом прошлого года.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Чистая прибыль за отчетный период составила 158,4 млн руб., что 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5%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выше результата за аналогичный период 2024 года.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8018" r="3696" b="19220"/>
          <a:stretch>
            <a:fillRect/>
          </a:stretch>
        </p:blipFill>
        <p:spPr>
          <a:xfrm>
            <a:off x="9624392" y="22313"/>
            <a:ext cx="2523928" cy="504057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B4F186FE-D63E-4B4B-9E45-03A7499E2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49435"/>
              </p:ext>
            </p:extLst>
          </p:nvPr>
        </p:nvGraphicFramePr>
        <p:xfrm>
          <a:off x="285960" y="1102320"/>
          <a:ext cx="6962168" cy="4341782"/>
        </p:xfrm>
        <a:graphic>
          <a:graphicData uri="http://schemas.openxmlformats.org/drawingml/2006/table">
            <a:tbl>
              <a:tblPr firstRow="1" firstCol="1" bandRow="1"/>
              <a:tblGrid>
                <a:gridCol w="2538877">
                  <a:extLst>
                    <a:ext uri="{9D8B030D-6E8A-4147-A177-3AD203B41FA5}">
                      <a16:colId xmlns="" xmlns:a16="http://schemas.microsoft.com/office/drawing/2014/main" val="1474758757"/>
                    </a:ext>
                  </a:extLst>
                </a:gridCol>
                <a:gridCol w="1715092">
                  <a:extLst>
                    <a:ext uri="{9D8B030D-6E8A-4147-A177-3AD203B41FA5}">
                      <a16:colId xmlns="" xmlns:a16="http://schemas.microsoft.com/office/drawing/2014/main" val="2224735991"/>
                    </a:ext>
                  </a:extLst>
                </a:gridCol>
                <a:gridCol w="1715092">
                  <a:extLst>
                    <a:ext uri="{9D8B030D-6E8A-4147-A177-3AD203B41FA5}">
                      <a16:colId xmlns="" xmlns:a16="http://schemas.microsoft.com/office/drawing/2014/main" val="3097505799"/>
                    </a:ext>
                  </a:extLst>
                </a:gridCol>
                <a:gridCol w="993107">
                  <a:extLst>
                    <a:ext uri="{9D8B030D-6E8A-4147-A177-3AD203B41FA5}">
                      <a16:colId xmlns="" xmlns:a16="http://schemas.microsoft.com/office/drawing/2014/main" val="4228189854"/>
                    </a:ext>
                  </a:extLst>
                </a:gridCol>
              </a:tblGrid>
              <a:tr h="638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тыс руб.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Январь - Декабрь 2025 г.</a:t>
                      </a:r>
                    </a:p>
                  </a:txBody>
                  <a:tcPr marL="7451" marR="7451" marT="74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Январь - Декабрь 2024 г.</a:t>
                      </a:r>
                    </a:p>
                  </a:txBody>
                  <a:tcPr marL="7451" marR="7451" marT="74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% изменения</a:t>
                      </a:r>
                    </a:p>
                  </a:txBody>
                  <a:tcPr marL="7451" marR="7451" marT="745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7580914"/>
                  </a:ext>
                </a:extLst>
              </a:tr>
              <a:tr h="21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Выручка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376 736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348 604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42010531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Себестоимость продаж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(72 700)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(58 717)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27795918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Коммерческие расходы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(90 024)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(78 257)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97324655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Управленческие расходы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(32 212)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(33 479)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36043811"/>
                  </a:ext>
                </a:extLst>
              </a:tr>
              <a:tr h="428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Прибыль (убыток) от продаж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181 800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178 151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13243360"/>
                  </a:ext>
                </a:extLst>
              </a:tr>
              <a:tr h="428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Доходы от участия в других организациях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9 000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89236854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Проценты к получению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27 883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23 853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60651077"/>
                  </a:ext>
                </a:extLst>
              </a:tr>
              <a:tr h="21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Проценты к уплате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(34 531)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(34 566)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19621078"/>
                  </a:ext>
                </a:extLst>
              </a:tr>
              <a:tr h="428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Прочие доходы (расходы) нетто</a:t>
                      </a:r>
                    </a:p>
                  </a:txBody>
                  <a:tcPr marL="8941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(16 764)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(25 222)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-34%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8198658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Чистая прибыль (убыток)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158 388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151 216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68023079"/>
                  </a:ext>
                </a:extLst>
              </a:tr>
              <a:tr h="217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  Чистая прибыль, %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42%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43%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28656070"/>
                  </a:ext>
                </a:extLst>
              </a:tr>
              <a:tr h="2176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EBITDA*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180 406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166 623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51352440"/>
                  </a:ext>
                </a:extLst>
              </a:tr>
              <a:tr h="2176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  EBITDA, %</a:t>
                      </a:r>
                    </a:p>
                  </a:txBody>
                  <a:tcPr marL="7451" marR="7451" marT="745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48%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48%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7451" marR="7451" marT="74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1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39098968"/>
                  </a:ext>
                </a:extLst>
              </a:tr>
            </a:tbl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="" xmlns:a16="http://schemas.microsoft.com/office/drawing/2014/main" id="{C3E2515F-3324-B44A-60ED-9A658887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6492874"/>
            <a:ext cx="46993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DF64BE9-B852-418E-89D8-ADDFEA74F097}" type="slidenum">
              <a:rPr lang="ru-RU" smtClean="0">
                <a:solidFill>
                  <a:schemeClr val="bg2">
                    <a:lumMod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A0F355-C4E8-4181-A880-AA7DF839A38E}"/>
              </a:ext>
            </a:extLst>
          </p:cNvPr>
          <p:cNvSpPr/>
          <p:nvPr/>
        </p:nvSpPr>
        <p:spPr>
          <a:xfrm>
            <a:off x="0" y="1"/>
            <a:ext cx="9480376" cy="548680"/>
          </a:xfrm>
          <a:prstGeom prst="rect">
            <a:avLst/>
          </a:prstGeom>
          <a:solidFill>
            <a:srgbClr val="C7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Основные тренды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D071CA-D8B1-3197-B34A-3E36FFF9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8018" r="3696" b="19220"/>
          <a:stretch/>
        </p:blipFill>
        <p:spPr>
          <a:xfrm>
            <a:off x="9624392" y="22313"/>
            <a:ext cx="2523928" cy="5040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367" y="1885568"/>
            <a:ext cx="5616625" cy="1656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Долгосрочные договоры хранения (до 50 лет)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Авансовая оплата → стабильный </a:t>
            </a:r>
            <a:r>
              <a:rPr lang="ru-RU" dirty="0" err="1">
                <a:latin typeface="Myriad Pro" panose="020B0503030403020204" pitchFamily="34" charset="0"/>
              </a:rPr>
              <a:t>cash</a:t>
            </a:r>
            <a:r>
              <a:rPr lang="ru-RU" dirty="0">
                <a:latin typeface="Myriad Pro" panose="020B0503030403020204" pitchFamily="34" charset="0"/>
              </a:rPr>
              <a:t> </a:t>
            </a:r>
            <a:r>
              <a:rPr lang="ru-RU" dirty="0" err="1">
                <a:latin typeface="Myriad Pro" panose="020B0503030403020204" pitchFamily="34" charset="0"/>
              </a:rPr>
              <a:t>flow</a:t>
            </a:r>
            <a:endParaRPr lang="ru-RU" dirty="0">
              <a:latin typeface="Myriad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Расширение криохранилища на 25 000 мест (запас на 8–10 лет)</a:t>
            </a:r>
            <a:endParaRPr lang="ru-RU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1806" y="1111331"/>
            <a:ext cx="5121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7102C"/>
                </a:solidFill>
                <a:latin typeface="Myriad Pro" panose="020B0503030403020204" pitchFamily="34" charset="0"/>
              </a:rPr>
              <a:t>Стабильная и растущая выручка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02" b="96122" l="9924" r="94402">
                        <a14:foregroundMark x1="89822" y1="18006" x2="89822" y2="1800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1540" t="6633"/>
          <a:stretch/>
        </p:blipFill>
        <p:spPr>
          <a:xfrm>
            <a:off x="407367" y="1023684"/>
            <a:ext cx="763232" cy="69851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48469" y="4181914"/>
            <a:ext cx="288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7102C"/>
                </a:solidFill>
                <a:latin typeface="Myriad Pro" panose="020B0503030403020204" pitchFamily="34" charset="0"/>
              </a:rPr>
              <a:t>Потенциал рынка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41" b="98592" l="2320" r="100000">
                        <a14:foregroundMark x1="50000" y1="13521" x2="50000" y2="13521"/>
                        <a14:foregroundMark x1="17784" y1="32676" x2="17784" y2="32676"/>
                        <a14:foregroundMark x1="27320" y1="43380" x2="27320" y2="43380"/>
                        <a14:foregroundMark x1="46392" y1="91831" x2="46392" y2="91831"/>
                        <a14:foregroundMark x1="83505" y1="21127" x2="83505" y2="21127"/>
                        <a14:foregroundMark x1="82474" y1="10141" x2="82474" y2="10141"/>
                        <a14:foregroundMark x1="71392" y1="66197" x2="71392" y2="66197"/>
                        <a14:foregroundMark x1="73969" y1="64507" x2="73969" y2="64507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6881" t="7415"/>
          <a:stretch/>
        </p:blipFill>
        <p:spPr>
          <a:xfrm>
            <a:off x="407367" y="4014919"/>
            <a:ext cx="841102" cy="85721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07367" y="5169899"/>
            <a:ext cx="5368787" cy="363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Пенетрация: 0,3% (РФ) </a:t>
            </a:r>
            <a:r>
              <a:rPr lang="ru-RU" dirty="0" err="1">
                <a:latin typeface="Myriad Pro" panose="020B0503030403020204" pitchFamily="34" charset="0"/>
              </a:rPr>
              <a:t>vs</a:t>
            </a:r>
            <a:r>
              <a:rPr lang="ru-RU" dirty="0">
                <a:latin typeface="Myriad Pro" panose="020B0503030403020204" pitchFamily="34" charset="0"/>
              </a:rPr>
              <a:t> 4% (США), 2–4% (ЕС)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12023" y="5169899"/>
            <a:ext cx="4896545" cy="779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Партнерство с клиниками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Благотворительные программы для семей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24374" y="4012637"/>
            <a:ext cx="31407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7102C"/>
                </a:solidFill>
                <a:latin typeface="Myriad Pro" panose="020B0503030403020204" pitchFamily="34" charset="0"/>
              </a:rPr>
              <a:t>Коллаборация и поддержка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563" b="94429" l="11839" r="90428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9520" t="14739" r="8608" b="3678"/>
          <a:stretch/>
        </p:blipFill>
        <p:spPr>
          <a:xfrm>
            <a:off x="6312023" y="4005064"/>
            <a:ext cx="973172" cy="87692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312023" y="1885568"/>
            <a:ext cx="5688633" cy="1610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Комплексные услуги сохранения ГСК, МСК, ткани пупочного канатика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Расширение регионального присутствия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ru-RU" dirty="0">
                <a:latin typeface="Myriad Pro" panose="020B0503030403020204" pitchFamily="34" charset="0"/>
              </a:rPr>
              <a:t>Самое крупное и надежное криохранилище в РФ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24374" y="1111331"/>
            <a:ext cx="37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7102C"/>
                </a:solidFill>
                <a:latin typeface="Myriad Pro" panose="020B0503030403020204" pitchFamily="34" charset="0"/>
              </a:rPr>
              <a:t>Укрепление лидерства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286" b="93182" l="17848" r="92651">
                        <a14:foregroundMark x1="46194" y1="16234" x2="46194" y2="16234"/>
                        <a14:foregroundMark x1="87664" y1="18506" x2="87664" y2="18506"/>
                        <a14:foregroundMark x1="92913" y1="37987" x2="92913" y2="37987"/>
                        <a14:foregroundMark x1="92388" y1="60065" x2="92388" y2="60065"/>
                        <a14:foregroundMark x1="18110" y1="67532" x2="18110" y2="67532"/>
                        <a14:foregroundMark x1="25197" y1="93506" x2="25197" y2="93506"/>
                        <a14:foregroundMark x1="83727" y1="15584" x2="83727" y2="15584"/>
                        <a14:foregroundMark x1="49606" y1="14286" x2="49606" y2="14286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3887" t="12271" r="4771" b="3371"/>
          <a:stretch/>
        </p:blipFill>
        <p:spPr>
          <a:xfrm>
            <a:off x="6312023" y="971747"/>
            <a:ext cx="936105" cy="80238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482A8FAC-1EF5-8BE5-4B58-8ACA8329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6492874"/>
            <a:ext cx="46993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DF64BE9-B852-418E-89D8-ADDFEA74F097}" type="slidenum">
              <a:rPr lang="ru-RU" smtClean="0">
                <a:solidFill>
                  <a:schemeClr val="bg2">
                    <a:lumMod val="50000"/>
                  </a:schemeClr>
                </a:solidFill>
              </a:rPr>
              <a:pPr/>
              <a:t>5</a:t>
            </a:fld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2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82800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yriad Pro" pitchFamily="34" charset="0"/>
                <a:cs typeface="Times New Roman" panose="02020603050405020304" pitchFamily="18" charset="0"/>
              </a:rPr>
              <a:t>Рынок персонального биострахования в цифрах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8586" y="828001"/>
            <a:ext cx="368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Myriad Pro" pitchFamily="34" charset="0"/>
                <a:cs typeface="Times New Roman" panose="02020603050405020304" pitchFamily="18" charset="0"/>
              </a:rPr>
              <a:t>Доля банков в 2</a:t>
            </a:r>
            <a:r>
              <a:rPr lang="ru-RU" sz="1600" b="1" dirty="0">
                <a:highlight>
                  <a:srgbClr val="FFFF00"/>
                </a:highlight>
                <a:latin typeface="Myriad Pro" pitchFamily="34" charset="0"/>
                <a:cs typeface="Times New Roman" panose="02020603050405020304" pitchFamily="18" charset="0"/>
              </a:rPr>
              <a:t>024</a:t>
            </a:r>
            <a:r>
              <a:rPr lang="ru-RU" sz="1600" b="1" dirty="0">
                <a:latin typeface="Myriad Pro" pitchFamily="34" charset="0"/>
                <a:cs typeface="Times New Roman" panose="02020603050405020304" pitchFamily="18" charset="0"/>
              </a:rPr>
              <a:t> г. по общему кол-ву персональных ГСК,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628800"/>
            <a:ext cx="511256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1400" dirty="0">
                <a:latin typeface="Myriad Pro" panose="020B0503030403020204" pitchFamily="34" charset="0"/>
              </a:rPr>
              <a:t>На территории РФ работает </a:t>
            </a:r>
            <a:r>
              <a:rPr lang="ru-RU" sz="2000" b="1" dirty="0">
                <a:solidFill>
                  <a:srgbClr val="C00000"/>
                </a:solidFill>
                <a:latin typeface="Myriad Pro" panose="020B0503030403020204" pitchFamily="34" charset="0"/>
              </a:rPr>
              <a:t>12</a:t>
            </a:r>
            <a:r>
              <a:rPr lang="ru-RU" sz="2000" dirty="0">
                <a:latin typeface="Myriad Pro" panose="020B0503030403020204" pitchFamily="34" charset="0"/>
              </a:rPr>
              <a:t> </a:t>
            </a:r>
            <a:r>
              <a:rPr lang="ru-RU" sz="1400" dirty="0">
                <a:latin typeface="Myriad Pro" panose="020B0503030403020204" pitchFamily="34" charset="0"/>
              </a:rPr>
              <a:t>банков пуповинной крови, оказывающих персональное, публичное или смешанное хранение </a:t>
            </a: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1400" dirty="0">
                <a:latin typeface="Myriad Pro" panose="020B0503030403020204" pitchFamily="34" charset="0"/>
              </a:rPr>
              <a:t>Из 4 158 образцов </a:t>
            </a:r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ГСК</a:t>
            </a:r>
            <a:r>
              <a:rPr lang="ru-RU" sz="1400" dirty="0">
                <a:latin typeface="Myriad Pro" panose="020B0503030403020204" pitchFamily="34" charset="0"/>
              </a:rPr>
              <a:t>, сохраненных в России в 2024 г., </a:t>
            </a:r>
            <a:r>
              <a:rPr lang="ru-RU" sz="2000" b="1" dirty="0">
                <a:solidFill>
                  <a:srgbClr val="C00000"/>
                </a:solidFill>
                <a:latin typeface="Myriad Pro" panose="020B0503030403020204" pitchFamily="34" charset="0"/>
              </a:rPr>
              <a:t>1501</a:t>
            </a:r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1400" b="1" dirty="0">
                <a:latin typeface="Myriad Pro" panose="020B0503030403020204" pitchFamily="34" charset="0"/>
              </a:rPr>
              <a:t>(36% рынка ) </a:t>
            </a:r>
            <a:r>
              <a:rPr lang="ru-RU" sz="1400" dirty="0">
                <a:latin typeface="Myriad Pro" panose="020B0503030403020204" pitchFamily="34" charset="0"/>
              </a:rPr>
              <a:t>находятся в Гемабанке. В 2025 г. принято на хранение </a:t>
            </a:r>
            <a:r>
              <a:rPr lang="ru-RU" sz="2000" b="1" dirty="0">
                <a:solidFill>
                  <a:srgbClr val="C00000"/>
                </a:solidFill>
              </a:rPr>
              <a:t>1606 </a:t>
            </a:r>
            <a:r>
              <a:rPr lang="ru-RU" sz="1400" dirty="0">
                <a:latin typeface="Myriad Pro" panose="020B0503030403020204" pitchFamily="34" charset="0"/>
              </a:rPr>
              <a:t>образцов ГСК.</a:t>
            </a: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1400" dirty="0">
                <a:latin typeface="Myriad Pro" panose="020B0503030403020204" pitchFamily="34" charset="0"/>
              </a:rPr>
              <a:t>Гемабанк сохранил лидерство в 2024 году, приняв на хранение </a:t>
            </a:r>
            <a:r>
              <a:rPr lang="ru-RU" sz="2000" b="1" dirty="0">
                <a:solidFill>
                  <a:srgbClr val="C00000"/>
                </a:solidFill>
                <a:latin typeface="Myriad Pro" panose="020B0503030403020204" pitchFamily="34" charset="0"/>
              </a:rPr>
              <a:t>1163</a:t>
            </a:r>
            <a:r>
              <a:rPr lang="ru-RU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1400" dirty="0">
                <a:latin typeface="Myriad Pro" panose="020B0503030403020204" pitchFamily="34" charset="0"/>
              </a:rPr>
              <a:t>образца</a:t>
            </a:r>
            <a:r>
              <a:rPr lang="ru-RU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ru-RU" sz="1400" b="1" dirty="0">
                <a:latin typeface="Myriad Pro" panose="020B0503030403020204" pitchFamily="34" charset="0"/>
              </a:rPr>
              <a:t>(52% рынка) </a:t>
            </a:r>
            <a:r>
              <a:rPr lang="ru-RU" sz="1400" dirty="0">
                <a:latin typeface="Myriad Pro" panose="020B0503030403020204" pitchFamily="34" charset="0"/>
              </a:rPr>
              <a:t>из общего числа 2232, сохраненных </a:t>
            </a:r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МСК и тканей пупочного канатика</a:t>
            </a:r>
            <a:r>
              <a:rPr lang="ru-RU" sz="1400" dirty="0">
                <a:latin typeface="Myriad Pro" panose="020B0503030403020204" pitchFamily="34" charset="0"/>
              </a:rPr>
              <a:t>. </a:t>
            </a:r>
            <a:r>
              <a:rPr lang="ru-RU" sz="1400" dirty="0" smtClean="0">
                <a:latin typeface="Myriad Pro" panose="020B0503030403020204" pitchFamily="34" charset="0"/>
              </a:rPr>
              <a:t/>
            </a:r>
            <a:br>
              <a:rPr lang="ru-RU" sz="1400" dirty="0" smtClean="0">
                <a:latin typeface="Myriad Pro" panose="020B0503030403020204" pitchFamily="34" charset="0"/>
              </a:rPr>
            </a:br>
            <a:r>
              <a:rPr lang="ru-RU" sz="1400" dirty="0" smtClean="0">
                <a:latin typeface="Myriad Pro" panose="020B0503030403020204" pitchFamily="34" charset="0"/>
              </a:rPr>
              <a:t>В </a:t>
            </a:r>
            <a:r>
              <a:rPr lang="ru-RU" sz="1400" dirty="0">
                <a:latin typeface="Myriad Pro" panose="020B0503030403020204" pitchFamily="34" charset="0"/>
              </a:rPr>
              <a:t>2025 г. принято на хранение </a:t>
            </a:r>
            <a:r>
              <a:rPr lang="ru-RU" sz="2000" b="1" dirty="0">
                <a:solidFill>
                  <a:srgbClr val="C00000"/>
                </a:solidFill>
              </a:rPr>
              <a:t>2141 </a:t>
            </a:r>
            <a:r>
              <a:rPr lang="ru-RU" sz="1400" dirty="0">
                <a:latin typeface="Myriad Pro" panose="020B0503030403020204" pitchFamily="34" charset="0"/>
              </a:rPr>
              <a:t>образцов МСК и ткани пупочного канатика</a:t>
            </a:r>
            <a:r>
              <a:rPr lang="ru-RU" sz="1400" dirty="0" smtClean="0">
                <a:latin typeface="Myriad Pro" panose="020B0503030403020204" pitchFamily="34" charset="0"/>
              </a:rPr>
              <a:t>.</a:t>
            </a:r>
            <a:endParaRPr lang="ru-RU" sz="1400" dirty="0">
              <a:latin typeface="Myriad Pro" panose="020B0503030403020204" pitchFamily="34" charset="0"/>
            </a:endParaRP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1400" dirty="0" smtClean="0">
                <a:latin typeface="Myriad Pro" panose="020B0503030403020204" pitchFamily="34" charset="0"/>
              </a:rPr>
              <a:t>Доля </a:t>
            </a:r>
            <a:r>
              <a:rPr lang="ru-RU" sz="1400" dirty="0">
                <a:latin typeface="Myriad Pro" panose="020B0503030403020204" pitchFamily="34" charset="0"/>
              </a:rPr>
              <a:t>рынка: распределение между банками остаётся стабильным (2023–2024).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46652"/>
            <a:ext cx="9480376" cy="548680"/>
          </a:xfrm>
          <a:prstGeom prst="rect">
            <a:avLst/>
          </a:prstGeom>
          <a:solidFill>
            <a:srgbClr val="C7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Myriad Pro" pitchFamily="34" charset="0"/>
                <a:cs typeface="Arial" panose="020B0604020202020204" pitchFamily="34" charset="0"/>
              </a:rPr>
              <a:t>Рынок банков пуповинной крови РФ: ключевые показатели</a:t>
            </a:r>
            <a:endParaRPr lang="ru-RU" sz="2400" dirty="0">
              <a:solidFill>
                <a:schemeClr val="bg1"/>
              </a:solidFill>
              <a:latin typeface="Myriad Pro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8018" r="3696" b="19220"/>
          <a:stretch>
            <a:fillRect/>
          </a:stretch>
        </p:blipFill>
        <p:spPr>
          <a:xfrm>
            <a:off x="9624392" y="22313"/>
            <a:ext cx="2523928" cy="504057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76200751"/>
              </p:ext>
            </p:extLst>
          </p:nvPr>
        </p:nvGraphicFramePr>
        <p:xfrm>
          <a:off x="4151784" y="1284046"/>
          <a:ext cx="7776864" cy="503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88088" y="2996952"/>
            <a:ext cx="216024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latin typeface="Myriad Pro" panose="020B0503030403020204" pitchFamily="34" charset="0"/>
              </a:rPr>
              <a:t>На конец 2024 г. в РФ сохранено всего </a:t>
            </a:r>
            <a:r>
              <a:rPr lang="ru-RU" sz="1600" dirty="0">
                <a:latin typeface="Myriad Pro" panose="020B0503030403020204" pitchFamily="34" charset="0"/>
              </a:rPr>
              <a:t/>
            </a:r>
            <a:br>
              <a:rPr lang="ru-RU" sz="1600" dirty="0">
                <a:latin typeface="Myriad Pro" panose="020B0503030403020204" pitchFamily="34" charset="0"/>
              </a:rPr>
            </a:br>
            <a:r>
              <a:rPr lang="ru-RU" sz="6000" b="1" dirty="0">
                <a:solidFill>
                  <a:srgbClr val="C7102C"/>
                </a:solidFill>
                <a:latin typeface="Myriad Pro" panose="020B0503030403020204" pitchFamily="34" charset="0"/>
              </a:rPr>
              <a:t>≈86</a:t>
            </a:r>
            <a:r>
              <a:rPr lang="ru-RU" sz="5400" b="1" dirty="0">
                <a:solidFill>
                  <a:srgbClr val="C7102C"/>
                </a:solidFill>
                <a:latin typeface="Myriad Pro" panose="020B0503030403020204" pitchFamily="34" charset="0"/>
              </a:rPr>
              <a:t> </a:t>
            </a:r>
            <a:endParaRPr lang="ru-RU" sz="4800" b="1" dirty="0">
              <a:solidFill>
                <a:srgbClr val="C7102C"/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sz="1400" dirty="0">
                <a:latin typeface="Myriad Pro" panose="020B0503030403020204" pitchFamily="34" charset="0"/>
              </a:rPr>
              <a:t>тыс образцов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823C2BC2-CBE9-3998-BD97-6A4A0D9E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6492874"/>
            <a:ext cx="46993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DF64BE9-B852-418E-89D8-ADDFEA74F097}" type="slidenum">
              <a:rPr lang="ru-RU" smtClean="0">
                <a:solidFill>
                  <a:schemeClr val="bg2">
                    <a:lumMod val="50000"/>
                  </a:schemeClr>
                </a:solidFill>
              </a:rPr>
              <a:pPr/>
              <a:t>6</a:t>
            </a:fld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9" y="58563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yriad Pro" panose="020B0503030403020204" pitchFamily="34" charset="0"/>
              </a:rPr>
              <a:t>*</a:t>
            </a:r>
            <a:r>
              <a:rPr lang="ru-RU" sz="1400" dirty="0" smtClean="0"/>
              <a:t>На </a:t>
            </a:r>
            <a:r>
              <a:rPr lang="ru-RU" sz="1400" dirty="0"/>
              <a:t>конец 2025 г. в РФ сохранено всего </a:t>
            </a:r>
            <a:br>
              <a:rPr lang="ru-RU" sz="1400" dirty="0"/>
            </a:br>
            <a:r>
              <a:rPr lang="ru-RU" sz="1400" b="1" dirty="0">
                <a:solidFill>
                  <a:srgbClr val="C7102C"/>
                </a:solidFill>
              </a:rPr>
              <a:t>≈97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/>
              <a:t>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134980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CE30D24-1A4F-A4BD-C4F2-42084623BF4F}"/>
              </a:ext>
            </a:extLst>
          </p:cNvPr>
          <p:cNvSpPr/>
          <p:nvPr/>
        </p:nvSpPr>
        <p:spPr>
          <a:xfrm>
            <a:off x="-4658" y="6396334"/>
            <a:ext cx="12196657" cy="461665"/>
          </a:xfrm>
          <a:prstGeom prst="rect">
            <a:avLst/>
          </a:prstGeom>
          <a:solidFill>
            <a:srgbClr val="C0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9A0F355-C4E8-4181-A880-AA7DF839A38E}"/>
              </a:ext>
            </a:extLst>
          </p:cNvPr>
          <p:cNvSpPr/>
          <p:nvPr/>
        </p:nvSpPr>
        <p:spPr>
          <a:xfrm>
            <a:off x="0" y="0"/>
            <a:ext cx="9480376" cy="692696"/>
          </a:xfrm>
          <a:prstGeom prst="rect">
            <a:avLst/>
          </a:prstGeom>
          <a:solidFill>
            <a:srgbClr val="C7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Планы Гемабанка на 2026 - 2027 г.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8D431F8-DD6F-9281-180C-5CEA1E814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8018" r="3696" b="19220"/>
          <a:stretch/>
        </p:blipFill>
        <p:spPr>
          <a:xfrm>
            <a:off x="9624392" y="22313"/>
            <a:ext cx="2523928" cy="5040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1" y="1412776"/>
            <a:ext cx="11161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Укрепление лидерских </a:t>
            </a:r>
            <a:r>
              <a:rPr lang="ru-RU" sz="2000" dirty="0" smtClean="0"/>
              <a:t>позиций и дальнейшее </a:t>
            </a:r>
            <a:r>
              <a:rPr lang="ru-RU" sz="2000" dirty="0"/>
              <a:t>расширение присутствия </a:t>
            </a:r>
            <a:r>
              <a:rPr lang="ru-RU" sz="2000" dirty="0" smtClean="0"/>
              <a:t>на </a:t>
            </a:r>
            <a:r>
              <a:rPr lang="ru-RU" sz="2000" dirty="0"/>
              <a:t>рынке РФ.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ru-RU" sz="2000" dirty="0">
              <a:latin typeface="Myriad Pro" panose="020B0503030403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Разработка инновационных геннотерапевтических препаратов в ближайшие несколько лет с целью формирования собственного портфеля препаратов </a:t>
            </a:r>
            <a:r>
              <a:rPr lang="ru-RU" sz="2000" dirty="0" smtClean="0"/>
              <a:t>направленного </a:t>
            </a:r>
            <a:r>
              <a:rPr lang="ru-RU" sz="2000" dirty="0"/>
              <a:t>на трансформацию бизнес-модели компании из сервисной (связанной с оказанием услуг по хранению биообразцов) в биотехнологическую (связанную с разработкой и выводом на рынок биопрепаратов), что может привести к переоценке бизнеса.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Расширение партнерской сети клиник с целью использования гемопоэтических стволовых клеток в сфере регенеративной медицины в Московском и других регионах.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ru-RU" sz="2000" dirty="0"/>
          </a:p>
          <a:p>
            <a:pPr lvl="0" fontAlgn="base"/>
            <a:r>
              <a:rPr lang="ru-RU" sz="2000" dirty="0">
                <a:latin typeface="Myriad Pro" panose="020B0503030403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Myriad Pro" panose="020B0503030403020204" pitchFamily="34" charset="0"/>
                <a:cs typeface="Arial" panose="020B0604020202020204" pitchFamily="34" charset="0"/>
              </a:rPr>
            </a:br>
            <a:endParaRPr lang="ru-RU" sz="200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562D1F05-D74A-1ACE-D494-76BE4CC0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2624" y="6492874"/>
            <a:ext cx="46993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DF64BE9-B852-418E-89D8-ADDFEA74F097}" type="slidenum">
              <a:rPr lang="ru-RU" smtClean="0">
                <a:solidFill>
                  <a:schemeClr val="bg2">
                    <a:lumMod val="50000"/>
                  </a:schemeClr>
                </a:solidFill>
              </a:rPr>
              <a:pPr/>
              <a:t>7</a:t>
            </a:fld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8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BE486-C017-22D9-71A2-D0526A268668}"/>
              </a:ext>
            </a:extLst>
          </p:cNvPr>
          <p:cNvSpPr txBox="1"/>
          <p:nvPr/>
        </p:nvSpPr>
        <p:spPr>
          <a:xfrm>
            <a:off x="3138251" y="2636912"/>
            <a:ext cx="540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72D29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5F983B-ACC8-82BC-6B48-5B340A1B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620688"/>
            <a:ext cx="2586867" cy="523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BB436D-67FF-7140-E798-44C85C593176}"/>
              </a:ext>
            </a:extLst>
          </p:cNvPr>
          <p:cNvSpPr txBox="1"/>
          <p:nvPr/>
        </p:nvSpPr>
        <p:spPr>
          <a:xfrm>
            <a:off x="4411660" y="6093296"/>
            <a:ext cx="28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yriad Pro" panose="020B0503030403020204" pitchFamily="34" charset="0"/>
              </a:rPr>
              <a:t>Гемабанк </a:t>
            </a:r>
            <a:r>
              <a:rPr lang="ru-RU" sz="1600" b="1" dirty="0" smtClean="0">
                <a:latin typeface="Myriad Pro" panose="020B0503030403020204" pitchFamily="34" charset="0"/>
              </a:rPr>
              <a:t>Инвест </a:t>
            </a:r>
          </a:p>
          <a:p>
            <a:pPr algn="ctr"/>
            <a:r>
              <a:rPr lang="ru-RU" sz="1600" b="1" dirty="0" smtClean="0">
                <a:latin typeface="Myriad Pro" panose="020B0503030403020204" pitchFamily="34" charset="0"/>
              </a:rPr>
              <a:t>в </a:t>
            </a:r>
            <a:r>
              <a:rPr lang="en-US" sz="1600" b="1" dirty="0" smtClean="0">
                <a:latin typeface="Myriad Pro" panose="020B0503030403020204" pitchFamily="34" charset="0"/>
              </a:rPr>
              <a:t>MAX</a:t>
            </a:r>
            <a:endParaRPr lang="ru-RU" sz="1600" dirty="0">
              <a:latin typeface="Myriad Pro" panose="020B05030304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50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033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14726</TotalTime>
  <Words>746</Words>
  <Application>Microsoft Office PowerPoint</Application>
  <PresentationFormat>Произвольный</PresentationFormat>
  <Paragraphs>139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HDOfficeLightV0</vt:lpstr>
      <vt:lpstr>1_HDOfficeLightV0</vt:lpstr>
      <vt:lpstr>2_HDOfficeLightV0</vt:lpstr>
      <vt:lpstr>3_HDOfficeLightV0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Александра А.</dc:creator>
  <cp:lastModifiedBy>Home!</cp:lastModifiedBy>
  <cp:revision>988</cp:revision>
  <cp:lastPrinted>2015-03-24T07:31:28Z</cp:lastPrinted>
  <dcterms:created xsi:type="dcterms:W3CDTF">2015-03-23T08:53:11Z</dcterms:created>
  <dcterms:modified xsi:type="dcterms:W3CDTF">2026-03-30T13:39:24Z</dcterms:modified>
</cp:coreProperties>
</file>